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1" r:id="rId16"/>
    <p:sldId id="292" r:id="rId17"/>
    <p:sldId id="294" r:id="rId18"/>
    <p:sldId id="295" r:id="rId19"/>
    <p:sldId id="296" r:id="rId20"/>
    <p:sldId id="297" r:id="rId21"/>
    <p:sldId id="298" r:id="rId22"/>
    <p:sldId id="299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834"/>
    <a:srgbClr val="20193F"/>
    <a:srgbClr val="2B2153"/>
    <a:srgbClr val="18132F"/>
    <a:srgbClr val="A053D5"/>
    <a:srgbClr val="7331B5"/>
    <a:srgbClr val="65329E"/>
    <a:srgbClr val="30255D"/>
    <a:srgbClr val="7F55D3"/>
    <a:srgbClr val="522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39CCD-A76F-4EFE-848D-1B8BA6FAD612}" v="9" dt="2024-08-22T14:49:22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EB539CCD-A76F-4EFE-848D-1B8BA6FAD612}"/>
    <pc:docChg chg="custSel addSld delSld modSld">
      <pc:chgData name="Michael Hill" userId="41dba03d-e58d-4389-9894-554c10310ba4" providerId="ADAL" clId="{EB539CCD-A76F-4EFE-848D-1B8BA6FAD612}" dt="2024-08-22T14:49:29.972" v="109" actId="20577"/>
      <pc:docMkLst>
        <pc:docMk/>
      </pc:docMkLst>
      <pc:sldChg chg="del">
        <pc:chgData name="Michael Hill" userId="41dba03d-e58d-4389-9894-554c10310ba4" providerId="ADAL" clId="{EB539CCD-A76F-4EFE-848D-1B8BA6FAD612}" dt="2024-08-22T14:44:32.103" v="0" actId="2696"/>
        <pc:sldMkLst>
          <pc:docMk/>
          <pc:sldMk cId="3399330519" sldId="289"/>
        </pc:sldMkLst>
      </pc:sldChg>
      <pc:sldChg chg="del">
        <pc:chgData name="Michael Hill" userId="41dba03d-e58d-4389-9894-554c10310ba4" providerId="ADAL" clId="{EB539CCD-A76F-4EFE-848D-1B8BA6FAD612}" dt="2024-08-22T14:44:51.607" v="1" actId="47"/>
        <pc:sldMkLst>
          <pc:docMk/>
          <pc:sldMk cId="346072698" sldId="293"/>
        </pc:sldMkLst>
      </pc:sldChg>
      <pc:sldChg chg="setBg">
        <pc:chgData name="Michael Hill" userId="41dba03d-e58d-4389-9894-554c10310ba4" providerId="ADAL" clId="{EB539CCD-A76F-4EFE-848D-1B8BA6FAD612}" dt="2024-08-22T14:46:36.413" v="8"/>
        <pc:sldMkLst>
          <pc:docMk/>
          <pc:sldMk cId="2090438560" sldId="299"/>
        </pc:sldMkLst>
      </pc:sldChg>
      <pc:sldChg chg="addSp modSp add mod setBg">
        <pc:chgData name="Michael Hill" userId="41dba03d-e58d-4389-9894-554c10310ba4" providerId="ADAL" clId="{EB539CCD-A76F-4EFE-848D-1B8BA6FAD612}" dt="2024-08-22T14:49:29.972" v="109" actId="20577"/>
        <pc:sldMkLst>
          <pc:docMk/>
          <pc:sldMk cId="3109011739" sldId="347"/>
        </pc:sldMkLst>
        <pc:spChg chg="add mod">
          <ac:chgData name="Michael Hill" userId="41dba03d-e58d-4389-9894-554c10310ba4" providerId="ADAL" clId="{EB539CCD-A76F-4EFE-848D-1B8BA6FAD612}" dt="2024-08-22T14:49:29.972" v="109" actId="20577"/>
          <ac:spMkLst>
            <pc:docMk/>
            <pc:sldMk cId="3109011739" sldId="347"/>
            <ac:spMk id="2" creationId="{9282E7E2-1DD8-6B62-9547-30262819E893}"/>
          </ac:spMkLst>
        </pc:spChg>
        <pc:spChg chg="mod">
          <ac:chgData name="Michael Hill" userId="41dba03d-e58d-4389-9894-554c10310ba4" providerId="ADAL" clId="{EB539CCD-A76F-4EFE-848D-1B8BA6FAD612}" dt="2024-08-22T14:49:21.298" v="85" actId="14100"/>
          <ac:spMkLst>
            <pc:docMk/>
            <pc:sldMk cId="3109011739" sldId="347"/>
            <ac:spMk id="3" creationId="{1952EB97-8858-E965-3685-2366E07B4928}"/>
          </ac:spMkLst>
        </pc:spChg>
      </pc:sldChg>
      <pc:sldChg chg="add del setBg">
        <pc:chgData name="Michael Hill" userId="41dba03d-e58d-4389-9894-554c10310ba4" providerId="ADAL" clId="{EB539CCD-A76F-4EFE-848D-1B8BA6FAD612}" dt="2024-08-22T14:46:00.409" v="3"/>
        <pc:sldMkLst>
          <pc:docMk/>
          <pc:sldMk cId="2015467321" sldId="35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1702" y="1659325"/>
            <a:ext cx="5810602" cy="2826656"/>
          </a:xfrm>
        </p:spPr>
        <p:txBody>
          <a:bodyPr>
            <a:normAutofit fontScale="90000"/>
          </a:bodyPr>
          <a:lstStyle/>
          <a:p>
            <a:r>
              <a:rPr lang="en-US" sz="7300" b="1" i="1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Computational Thinking, Problem Solving,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4.1.9 – 4.1.16: Thinking Ahead and Thinking Concurrently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4.0 – Computational thinking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536853" y="989331"/>
            <a:ext cx="6496493" cy="2439669"/>
            <a:chOff x="2441933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441933" y="137379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Our typical book finding algorithm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Locate genre section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Locate section of author’s last initial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Thumb through books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Find correct book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works </a:t>
            </a:r>
            <a:r>
              <a:rPr lang="en-US" sz="2800" i="1" dirty="0">
                <a:solidFill>
                  <a:schemeClr val="bg1"/>
                </a:solidFill>
                <a:cs typeface="Courier New" panose="02070309020205020404" pitchFamily="49" charset="0"/>
              </a:rPr>
              <a:t>only 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when the library is pre-planned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Otherwise, if I’m unlucky, I have to check every book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4.1.10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Pre-planning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5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Algorithms can require sorted data for efficiency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Can rely on other algorithms to keep data prepared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Algorithms may need to check if the data exists before it works with it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Check if I have this program installed before using it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4.1.10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Pre-planning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Having our data sorted is one example of a </a:t>
            </a:r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pre-condition</a:t>
            </a:r>
            <a:endParaRPr lang="en-US" sz="28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Anything that needs to be in place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before 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our algorithm can go wild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cooking, all ingredients and appliances must be present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When driving, you must have a car to drive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you’re going to calculate payroll you must have employees and money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4.1.11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PRE-CONDITIONS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For an algorithm’s output to be valuable, you must also check for </a:t>
            </a:r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post-conditions</a:t>
            </a:r>
            <a:endParaRPr lang="en-US" sz="28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Example Algorithm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Check if all ingredients are present to make a cake (pre-condition)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cs typeface="Courier New" panose="02070309020205020404" pitchFamily="49" charset="0"/>
              </a:rPr>
              <a:t>PrepareCake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()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Check for dining table (post-condition)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4.1.12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POST-CONDITIONS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illager – Official Minecraft Wiki">
            <a:extLst>
              <a:ext uri="{FF2B5EF4-FFF2-40B4-BE49-F238E27FC236}">
                <a16:creationId xmlns:a16="http://schemas.microsoft.com/office/drawing/2014/main" id="{F025143A-3DB5-5ACD-FBF2-D8772C10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486" y="3364558"/>
            <a:ext cx="1365029" cy="27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689A37-BC3D-1F02-1F1F-F3DED68C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37" y="4518942"/>
            <a:ext cx="1882563" cy="18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3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When designing an algorithm, you watch for </a:t>
            </a:r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exceptions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Easiest example: an algorithm that divides two numbers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 = input(“type a number”)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Y = input(“type a number”)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= X / Y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Can somebody tell me what a possible problem is that could happen with this algorithm?</a:t>
            </a:r>
            <a:endParaRPr lang="en-US" sz="24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4.1.13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EXCEPTIONS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9144000" cy="4287332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the input given sets Y = 0, we’d be dividing by zero!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We must check on this exception to make sure our algorithm will not fail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 = input(“type a number”)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Y = input(“type a number”)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Y = 0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output “cannot divide by zero”	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Z = X / Y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output Z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4.1.13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EXCEPTIONS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2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Make sure your algorithm doesn’t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Start without resources it didn’t check it had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Ingredients, programs, you name it!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Try to do something impossible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Divide by zero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Infinitely loop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We’ll talk more about this later (remember finiteness)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4.1.13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EXCEPTIONS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0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36162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Tangentially related to thinking ahead, let’s talk about planning!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Gantt Charts are used to schedule out projects</a:t>
            </a:r>
            <a:endParaRPr lang="en-US" sz="1600" dirty="0">
              <a:solidFill>
                <a:schemeClr val="bg1"/>
              </a:solidFill>
              <a:latin typeface="+mj-lt"/>
              <a:cs typeface="Courier New" panose="02070309020205020404" pitchFamily="49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With overlap of tasks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4.1.10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409858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Gantt Charts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10. Project Schedule Planning – Project Management – 2nd Edition">
            <a:extLst>
              <a:ext uri="{FF2B5EF4-FFF2-40B4-BE49-F238E27FC236}">
                <a16:creationId xmlns:a16="http://schemas.microsoft.com/office/drawing/2014/main" id="{2D4BFC1E-DE00-5FA4-5427-F49D012A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28" y="1934076"/>
            <a:ext cx="6242262" cy="39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07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Concurrent 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tasks can run in unison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 can walk and chew bubble gum at the same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Concurrency in algorithms means a machine can do two different algorithms at once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Computer must have multiple processors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Computer may also switch between algorithms but uh that’s not </a:t>
            </a:r>
            <a:r>
              <a:rPr lang="en-US" sz="2400" i="1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really </a:t>
            </a: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concurrent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All modern computers have multiple cores to allow for this</a:t>
            </a:r>
            <a:endParaRPr lang="en-US" sz="2800" dirty="0">
              <a:solidFill>
                <a:schemeClr val="bg1"/>
              </a:solidFill>
              <a:latin typeface="+mj-lt"/>
              <a:cs typeface="Courier New" panose="02070309020205020404" pitchFamily="49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If something isn’t concurrent it’s 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sequential</a:t>
            </a:r>
            <a:endParaRPr lang="en-US" sz="2800" dirty="0">
              <a:solidFill>
                <a:schemeClr val="bg1"/>
              </a:solidFill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4.1.14 – THINKING CONCURRENTLY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626604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CONCURRENCY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1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The real world is </a:t>
            </a:r>
            <a:r>
              <a:rPr lang="en-US" sz="2800" i="1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full 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of concurrency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You’re breathing, thinking, reading, listening, and taking notes all at the same 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Even beyond that, trying to build a house without concurrency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Only ONE person can work on ONE part of the house at a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You can cook the pasta and the sauce at the same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Concurrency is sick and you can’t convince me otherwise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4.1.15 – THINKING CONCURRENTLY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626604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CONCURRENCY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a pseudocode algorithm tell me what time of day it 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Assume a TIME variable already exists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Assume military time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rgbClr val="A053D5"/>
                  </a:solidFill>
                </a:ln>
                <a:solidFill>
                  <a:srgbClr val="A053D5"/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D9502E04-7CD5-E64B-BDCC-3626BD7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2038861" y="5352262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BE98E3E8-5AFF-07E6-E3CB-5B00086DC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/>
          <a:stretch/>
        </p:blipFill>
        <p:spPr bwMode="auto">
          <a:xfrm>
            <a:off x="7164119" y="5352262"/>
            <a:ext cx="666748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CF34534A-4EFB-5CAB-38C4-A6E8E2F1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-2383151" y="5560663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1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04534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Making intentionally concurrent programs is pretty difficult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By no means impossible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Lots of games do it to great effect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Lots of frameworks (app engines) do it automatically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We will talk more about this later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Windows lets you run as many programs at once as you want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If I want to edit a Google Doc at the same time as my friend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Server concurrently runs both of our algorithms at once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4.1.16 – THINKING CONCURRENTLY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626604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CONCURRENCY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9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94560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Identify parts of an algorithm that can be run concurrently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Algorithm: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Get ingredients to make spaghetti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PrepareSpaghetti</a:t>
            </a: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PrepareSauce</a:t>
            </a: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PlateSpaghettiAndSauce</a:t>
            </a: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Serve the dish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Which two steps could likely be run concurrently?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4.1.15 – THINKING CONCURRENTLY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626604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CONCURRENCY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94560"/>
            <a:ext cx="9144000" cy="428733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Identify parts of an algorithm that can be run concurrently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Algorithm: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Wash first load of laundry in washing machine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Dry first load of laundry in dryer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Wash second load of laundry in washing machine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Dry second load of laundry in dryer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Which two steps could likely be run concurrently?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4.1.15 – THINKING CONCURRENTLY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626604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CONCURRENCY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3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523" y="2527267"/>
            <a:ext cx="3485201" cy="40233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Input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Output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Pre-planning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Pre-condition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Post-condition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Concurrency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4.1.7 – THINKING Logically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6001590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VOCAB TO REMEMBER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F2DAF257-492C-0CF4-8516-AE4D308D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4216" y="680676"/>
            <a:ext cx="3344616" cy="33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282E7E2-1DD8-6B62-9547-30262819E893}"/>
              </a:ext>
            </a:extLst>
          </p:cNvPr>
          <p:cNvSpPr txBox="1">
            <a:spLocks/>
          </p:cNvSpPr>
          <p:nvPr/>
        </p:nvSpPr>
        <p:spPr>
          <a:xfrm>
            <a:off x="4807787" y="2606838"/>
            <a:ext cx="3485201" cy="402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Exceptions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>
                <a:solidFill>
                  <a:schemeClr val="bg1"/>
                </a:solidFill>
              </a:rPr>
              <a:t>Gannt Chart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1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385" y="2461416"/>
            <a:ext cx="8721514" cy="410467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//Assume variable TIME already exists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TIME &gt; 5 and TIME &lt; 12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“It is morning”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 TIME &gt; 12 and TIME &lt; 18 then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“It is afternoon”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 TIME &gt; 18 and TIME &lt; 22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“It is evening”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“It is night”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4.1.4 – THINKING Logically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want to make algorithms that can be used with a variety of different values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Formulas wouldn’t be useful if they only worked with one 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include input for our algorithms to change what they do with different input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4.1.9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INPUT AND OUTPUT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94560"/>
            <a:ext cx="9144000" cy="449730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If employees earn a 30% bonus for working with a company for 9 months, and a 20% bonus otherwise…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SALARY = input(“What’s your salary?”)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 = input(“How long have you worked here?”)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BONUS = 0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MONTHS &gt;= 9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BONUS = SALARY * 0.3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BONUS = SALARY * 0.2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BONUS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Now we have a super simple bonus calculator algorithm!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(Starting to look like a program that might </a:t>
            </a:r>
            <a:r>
              <a:rPr lang="en-US" sz="2800" i="1" dirty="0">
                <a:solidFill>
                  <a:schemeClr val="bg1"/>
                </a:solidFill>
                <a:cs typeface="Courier New" panose="02070309020205020404" pitchFamily="49" charset="0"/>
              </a:rPr>
              <a:t>actually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</a:t>
            </a:r>
            <a:r>
              <a:rPr lang="en-US" sz="2800">
                <a:solidFill>
                  <a:schemeClr val="bg1"/>
                </a:solidFill>
                <a:cs typeface="Courier New" panose="02070309020205020404" pitchFamily="49" charset="0"/>
              </a:rPr>
              <a:t>be useful, eh?)</a:t>
            </a:r>
            <a:endParaRPr lang="en-US" sz="28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4.1.9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INPUT AND OUTPUT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94560"/>
            <a:ext cx="9144000" cy="449730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Our output is simply the values given back by our algorithm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I write an algorithm to calculate the result of a math statement, the final number would be our output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Not every algorithm has input or output, but most do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This makes algorithms useful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We give them the data to modify as input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We then take the modified data as output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4.1.9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INPUT AND OUTPUT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94560"/>
            <a:ext cx="9144000" cy="440267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Revolutionary Diagram</a:t>
            </a:r>
            <a:endParaRPr lang="en-US" sz="2400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4.1.9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INPUT AND OUTPUT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DBBE643-18FE-21D2-FF68-F5940C6D13D3}"/>
              </a:ext>
            </a:extLst>
          </p:cNvPr>
          <p:cNvSpPr/>
          <p:nvPr/>
        </p:nvSpPr>
        <p:spPr>
          <a:xfrm>
            <a:off x="7037493" y="1205265"/>
            <a:ext cx="3542453" cy="1130496"/>
          </a:xfrm>
          <a:prstGeom prst="parallelogram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1326A-6B28-EEAD-BB4C-CCC33DECFEDD}"/>
              </a:ext>
            </a:extLst>
          </p:cNvPr>
          <p:cNvSpPr/>
          <p:nvPr/>
        </p:nvSpPr>
        <p:spPr>
          <a:xfrm>
            <a:off x="7110965" y="3055784"/>
            <a:ext cx="3395508" cy="1239520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Our Algorithm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7541960-55F5-C769-F24B-FD789AF6619D}"/>
              </a:ext>
            </a:extLst>
          </p:cNvPr>
          <p:cNvSpPr/>
          <p:nvPr/>
        </p:nvSpPr>
        <p:spPr>
          <a:xfrm>
            <a:off x="7037492" y="5124351"/>
            <a:ext cx="3542453" cy="1130496"/>
          </a:xfrm>
          <a:prstGeom prst="parallelogram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Output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DE188C-1515-A573-F5CA-6BAA5DF6FB88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8808719" y="2335761"/>
            <a:ext cx="1" cy="7200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085321-1D0E-7C89-03F3-457470AA6E57}"/>
              </a:ext>
            </a:extLst>
          </p:cNvPr>
          <p:cNvCxnSpPr/>
          <p:nvPr/>
        </p:nvCxnSpPr>
        <p:spPr>
          <a:xfrm flipH="1">
            <a:off x="8808719" y="4295304"/>
            <a:ext cx="1" cy="7200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0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Make some pseudocode algorithms to do the following: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Calculate Density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Average Three Numbers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4.1.9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INPUT AND OUTPUT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5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783840"/>
            <a:ext cx="9144000" cy="3908025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Think about going to a library, and finding a book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Generally sorted by Genre, then Author’s name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You can find books rather quickly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Think about going to a library with UNSORTED books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Looking at every single book to find the right one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Would take forever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The library is </a:t>
            </a:r>
            <a:r>
              <a:rPr lang="en-US" sz="2800" b="1" dirty="0">
                <a:solidFill>
                  <a:schemeClr val="bg1"/>
                </a:solidFill>
                <a:cs typeface="Courier New" panose="02070309020205020404" pitchFamily="49" charset="0"/>
              </a:rPr>
              <a:t>sorted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, which makes it a lot easier to find our books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Look at through algorithm perspective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The Library is pre-planned for our book finding algorithm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4.1.10 – THINKING AHEAD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808475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Pre-planning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Baby, child PNG">
            <a:extLst>
              <a:ext uri="{FF2B5EF4-FFF2-40B4-BE49-F238E27FC236}">
                <a16:creationId xmlns:a16="http://schemas.microsoft.com/office/drawing/2014/main" id="{F85308EC-F55C-9E06-1FA8-FCB19D7604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Baby, child PNG">
            <a:extLst>
              <a:ext uri="{FF2B5EF4-FFF2-40B4-BE49-F238E27FC236}">
                <a16:creationId xmlns:a16="http://schemas.microsoft.com/office/drawing/2014/main" id="{09F6BF4E-A401-36DC-EC4B-5BB60D8F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768" y="3429000"/>
            <a:ext cx="1070232" cy="15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ild PNG transparent image download, size: 1022x645px">
            <a:extLst>
              <a:ext uri="{FF2B5EF4-FFF2-40B4-BE49-F238E27FC236}">
                <a16:creationId xmlns:a16="http://schemas.microsoft.com/office/drawing/2014/main" id="{91F8F745-D71F-837D-5123-C8EC6B42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52" y="2270272"/>
            <a:ext cx="1697355" cy="107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6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2979"/>
        </a:solidFill>
        <a:ln w="76200">
          <a:solidFill>
            <a:srgbClr val="2B2153"/>
          </a:solidFill>
        </a:ln>
        <a:effectLst>
          <a:outerShdw dist="177800" dir="5400000" algn="t" rotWithShape="0">
            <a:srgbClr val="18132F"/>
          </a:outerShdw>
        </a:effectLst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1228</Words>
  <Application>Microsoft Office PowerPoint</Application>
  <PresentationFormat>Widescreen</PresentationFormat>
  <Paragraphs>188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Courier New</vt:lpstr>
      <vt:lpstr>NEXT ART</vt:lpstr>
      <vt:lpstr>Sofachrome Rg</vt:lpstr>
      <vt:lpstr>Office Theme</vt:lpstr>
      <vt:lpstr>  Computational Thinking, Problem Solving, and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7</cp:revision>
  <dcterms:created xsi:type="dcterms:W3CDTF">2024-08-07T17:47:07Z</dcterms:created>
  <dcterms:modified xsi:type="dcterms:W3CDTF">2024-08-22T14:49:40Z</dcterms:modified>
</cp:coreProperties>
</file>